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A1EC407-4700-439C-B24B-C4DB61C3CD04}"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A1EC407-4700-439C-B24B-C4DB61C3CD04}"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A1EC407-4700-439C-B24B-C4DB61C3CD04}"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A1EC407-4700-439C-B24B-C4DB61C3CD04}"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1EC407-4700-439C-B24B-C4DB61C3CD04}" type="datetimeFigureOut">
              <a:rPr lang="en-AU" smtClean="0"/>
              <a:t>6/07/2012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A1EC407-4700-439C-B24B-C4DB61C3CD04}"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A1EC407-4700-439C-B24B-C4DB61C3CD04}" type="datetimeFigureOut">
              <a:rPr lang="en-AU" smtClean="0"/>
              <a:t>6/07/2012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A1EC407-4700-439C-B24B-C4DB61C3CD04}" type="datetimeFigureOut">
              <a:rPr lang="en-AU" smtClean="0"/>
              <a:t>6/07/2012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EC407-4700-439C-B24B-C4DB61C3CD04}" type="datetimeFigureOut">
              <a:rPr lang="en-AU" smtClean="0"/>
              <a:t>6/07/2012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EC407-4700-439C-B24B-C4DB61C3CD04}"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EC407-4700-439C-B24B-C4DB61C3CD04}" type="datetimeFigureOut">
              <a:rPr lang="en-AU" smtClean="0"/>
              <a:t>6/07/2012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752F87-7847-49F9-AD6C-C3A370DF93BC}"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EC407-4700-439C-B24B-C4DB61C3CD04}" type="datetimeFigureOut">
              <a:rPr lang="en-AU" smtClean="0"/>
              <a:t>6/07/2012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752F87-7847-49F9-AD6C-C3A370DF93BC}"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thefreedictionary.com/protection"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wm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Lesson 1</a:t>
            </a:r>
            <a:br>
              <a:rPr lang="en-AU" dirty="0" smtClean="0"/>
            </a:br>
            <a:r>
              <a:rPr lang="en-AU" dirty="0" smtClean="0"/>
              <a:t>1 hour</a:t>
            </a:r>
            <a:endParaRPr lang="en-AU" dirty="0"/>
          </a:p>
        </p:txBody>
      </p:sp>
      <p:sp>
        <p:nvSpPr>
          <p:cNvPr id="3" name="Subtitle 2"/>
          <p:cNvSpPr>
            <a:spLocks noGrp="1"/>
          </p:cNvSpPr>
          <p:nvPr>
            <p:ph type="subTitle" idx="1"/>
          </p:nvPr>
        </p:nvSpPr>
        <p:spPr/>
        <p:txBody>
          <a:bodyPr/>
          <a:lstStyle/>
          <a:p>
            <a:r>
              <a:rPr lang="en-AU" dirty="0" smtClean="0"/>
              <a:t>Protection</a:t>
            </a:r>
          </a:p>
          <a:p>
            <a:r>
              <a:rPr lang="en-AU" dirty="0" smtClean="0"/>
              <a:t>Write the heading “Protection” in your book</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Discussion</a:t>
            </a:r>
            <a:endParaRPr lang="en-AU" dirty="0"/>
          </a:p>
        </p:txBody>
      </p:sp>
      <p:sp>
        <p:nvSpPr>
          <p:cNvPr id="3" name="Content Placeholder 2"/>
          <p:cNvSpPr>
            <a:spLocks noGrp="1"/>
          </p:cNvSpPr>
          <p:nvPr>
            <p:ph idx="1"/>
          </p:nvPr>
        </p:nvSpPr>
        <p:spPr/>
        <p:txBody>
          <a:bodyPr/>
          <a:lstStyle/>
          <a:p>
            <a:r>
              <a:rPr lang="en-AU" dirty="0" smtClean="0"/>
              <a:t>What harm did Brad experience?</a:t>
            </a:r>
          </a:p>
          <a:p>
            <a:r>
              <a:rPr lang="en-AU" dirty="0" smtClean="0"/>
              <a:t>What factors could help you decide this was accidental harm?</a:t>
            </a:r>
          </a:p>
          <a:p>
            <a:r>
              <a:rPr lang="en-AU" dirty="0" smtClean="0"/>
              <a:t>Is this likely to happen again?</a:t>
            </a:r>
          </a:p>
          <a:p>
            <a:r>
              <a:rPr lang="en-AU" dirty="0" smtClean="0"/>
              <a:t>What could you do to stop this happening again?</a:t>
            </a:r>
          </a:p>
          <a:p>
            <a:r>
              <a:rPr lang="en-AU" dirty="0" smtClean="0"/>
              <a:t>What do we call harm that is not accidental?</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Write the definition of </a:t>
            </a:r>
            <a:r>
              <a:rPr lang="en-AU" b="1" dirty="0" smtClean="0"/>
              <a:t>Abuse</a:t>
            </a:r>
            <a:endParaRPr lang="en-AU" b="1" dirty="0"/>
          </a:p>
        </p:txBody>
      </p:sp>
      <p:sp>
        <p:nvSpPr>
          <p:cNvPr id="3" name="Content Placeholder 2"/>
          <p:cNvSpPr>
            <a:spLocks noGrp="1"/>
          </p:cNvSpPr>
          <p:nvPr>
            <p:ph idx="1"/>
          </p:nvPr>
        </p:nvSpPr>
        <p:spPr/>
        <p:txBody>
          <a:bodyPr/>
          <a:lstStyle/>
          <a:p>
            <a:r>
              <a:rPr lang="en-AU" dirty="0" smtClean="0"/>
              <a:t>Abuse is actions or behaviours that cause harm or injury. Abuse is not accidental. Any kind of abuse is not OK.</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r>
              <a:rPr lang="en-AU" dirty="0" smtClean="0"/>
              <a:t>If a teacher believes that a student is experiencing abuse, or if a student tells a teacher that he or she is being abused, teachers are not allowed to keep it a secret. They must tell people at the Department of Community Services about it so the student and his/her family can receive help and the abuse can be addressed</a:t>
            </a:r>
            <a:endParaRPr lang="en-AU" dirty="0"/>
          </a:p>
        </p:txBody>
      </p:sp>
      <p:pic>
        <p:nvPicPr>
          <p:cNvPr id="9218" name="Picture 2"/>
          <p:cNvPicPr>
            <a:picLocks noChangeAspect="1" noChangeArrowheads="1"/>
          </p:cNvPicPr>
          <p:nvPr/>
        </p:nvPicPr>
        <p:blipFill>
          <a:blip r:embed="rId2" cstate="print"/>
          <a:srcRect/>
          <a:stretch>
            <a:fillRect/>
          </a:stretch>
        </p:blipFill>
        <p:spPr bwMode="auto">
          <a:xfrm>
            <a:off x="3851920" y="5445224"/>
            <a:ext cx="895350" cy="12382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10242" name="Picture 2"/>
          <p:cNvPicPr>
            <a:picLocks noGrp="1" noChangeAspect="1" noChangeArrowheads="1"/>
          </p:cNvPicPr>
          <p:nvPr>
            <p:ph idx="1"/>
          </p:nvPr>
        </p:nvPicPr>
        <p:blipFill>
          <a:blip r:embed="rId2" cstate="print"/>
          <a:srcRect/>
          <a:stretch>
            <a:fillRect/>
          </a:stretch>
        </p:blipFill>
        <p:spPr bwMode="auto">
          <a:xfrm>
            <a:off x="1043608" y="48908"/>
            <a:ext cx="6120680" cy="661659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Using the example below, write your own advertisement for the job or a parent or a carer.</a:t>
            </a:r>
            <a:endParaRPr lang="en-AU" dirty="0"/>
          </a:p>
        </p:txBody>
      </p:sp>
      <p:pic>
        <p:nvPicPr>
          <p:cNvPr id="11266" name="Picture 2"/>
          <p:cNvPicPr>
            <a:picLocks noGrp="1" noChangeAspect="1" noChangeArrowheads="1"/>
          </p:cNvPicPr>
          <p:nvPr>
            <p:ph idx="1"/>
          </p:nvPr>
        </p:nvPicPr>
        <p:blipFill>
          <a:blip r:embed="rId2" cstate="print"/>
          <a:srcRect/>
          <a:stretch>
            <a:fillRect/>
          </a:stretch>
        </p:blipFill>
        <p:spPr bwMode="auto">
          <a:xfrm>
            <a:off x="1619672" y="1599128"/>
            <a:ext cx="6984775" cy="535642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1400" dirty="0" smtClean="0"/>
              <a:t>What do these things have in common?</a:t>
            </a:r>
            <a:br>
              <a:rPr lang="en-AU" sz="1400" dirty="0" smtClean="0"/>
            </a:br>
            <a:r>
              <a:rPr lang="en-AU" sz="1400" dirty="0" smtClean="0"/>
              <a:t>What would happen if you did not use these items?</a:t>
            </a:r>
            <a:br>
              <a:rPr lang="en-AU" sz="1400" dirty="0" smtClean="0"/>
            </a:br>
            <a:endParaRPr lang="en-AU" sz="1400" dirty="0"/>
          </a:p>
        </p:txBody>
      </p:sp>
      <p:pic>
        <p:nvPicPr>
          <p:cNvPr id="1026" name="Picture 2" descr="C:\Users\An\AppData\Local\Microsoft\Windows\Temporary Internet Files\Content.IE5\447B9SP1\MP900262255[1].jpg"/>
          <p:cNvPicPr>
            <a:picLocks noGrp="1" noChangeAspect="1" noChangeArrowheads="1"/>
          </p:cNvPicPr>
          <p:nvPr>
            <p:ph idx="1"/>
          </p:nvPr>
        </p:nvPicPr>
        <p:blipFill>
          <a:blip r:embed="rId2" cstate="print"/>
          <a:srcRect/>
          <a:stretch>
            <a:fillRect/>
          </a:stretch>
        </p:blipFill>
        <p:spPr bwMode="auto">
          <a:xfrm>
            <a:off x="1259632" y="1844824"/>
            <a:ext cx="1116712" cy="1718018"/>
          </a:xfrm>
          <a:prstGeom prst="rect">
            <a:avLst/>
          </a:prstGeom>
          <a:noFill/>
        </p:spPr>
      </p:pic>
      <p:pic>
        <p:nvPicPr>
          <p:cNvPr id="1028" name="Picture 4" descr="C:\Users\An\AppData\Local\Microsoft\Windows\Temporary Internet Files\Content.IE5\AL8F19XS\MP900387331[1].jpg"/>
          <p:cNvPicPr>
            <a:picLocks noChangeAspect="1" noChangeArrowheads="1"/>
          </p:cNvPicPr>
          <p:nvPr/>
        </p:nvPicPr>
        <p:blipFill>
          <a:blip r:embed="rId3" cstate="print"/>
          <a:srcRect/>
          <a:stretch>
            <a:fillRect/>
          </a:stretch>
        </p:blipFill>
        <p:spPr bwMode="auto">
          <a:xfrm>
            <a:off x="2743200" y="2124456"/>
            <a:ext cx="1324071" cy="944504"/>
          </a:xfrm>
          <a:prstGeom prst="rect">
            <a:avLst/>
          </a:prstGeom>
          <a:noFill/>
        </p:spPr>
      </p:pic>
      <p:pic>
        <p:nvPicPr>
          <p:cNvPr id="1029" name="Picture 5" descr="C:\Users\An\AppData\Local\Microsoft\Windows\Temporary Internet Files\Content.IE5\57CS0YHM\MC900199192[1].wmf"/>
          <p:cNvPicPr>
            <a:picLocks noChangeAspect="1" noChangeArrowheads="1"/>
          </p:cNvPicPr>
          <p:nvPr/>
        </p:nvPicPr>
        <p:blipFill>
          <a:blip r:embed="rId4" cstate="print"/>
          <a:srcRect/>
          <a:stretch>
            <a:fillRect/>
          </a:stretch>
        </p:blipFill>
        <p:spPr bwMode="auto">
          <a:xfrm>
            <a:off x="4000123" y="2486685"/>
            <a:ext cx="1143754" cy="1884630"/>
          </a:xfrm>
          <a:prstGeom prst="rect">
            <a:avLst/>
          </a:prstGeom>
          <a:noFill/>
        </p:spPr>
      </p:pic>
      <p:pic>
        <p:nvPicPr>
          <p:cNvPr id="1030" name="Picture 6" descr="C:\Users\An\AppData\Local\Microsoft\Windows\Temporary Internet Files\Content.IE5\447B9SP1\MP900175388[1].jpg"/>
          <p:cNvPicPr>
            <a:picLocks noChangeAspect="1" noChangeArrowheads="1"/>
          </p:cNvPicPr>
          <p:nvPr/>
        </p:nvPicPr>
        <p:blipFill>
          <a:blip r:embed="rId5" cstate="print"/>
          <a:srcRect/>
          <a:stretch>
            <a:fillRect/>
          </a:stretch>
        </p:blipFill>
        <p:spPr bwMode="auto">
          <a:xfrm>
            <a:off x="5652120" y="1556792"/>
            <a:ext cx="1900808" cy="1267205"/>
          </a:xfrm>
          <a:prstGeom prst="rect">
            <a:avLst/>
          </a:prstGeom>
          <a:noFill/>
        </p:spPr>
      </p:pic>
      <p:pic>
        <p:nvPicPr>
          <p:cNvPr id="1031" name="Picture 7" descr="C:\Users\An\AppData\Local\Microsoft\Windows\Temporary Internet Files\Content.IE5\AL8F19XS\MP900448542[1].jpg"/>
          <p:cNvPicPr>
            <a:picLocks noChangeAspect="1" noChangeArrowheads="1"/>
          </p:cNvPicPr>
          <p:nvPr/>
        </p:nvPicPr>
        <p:blipFill>
          <a:blip r:embed="rId6" cstate="print"/>
          <a:srcRect/>
          <a:stretch>
            <a:fillRect/>
          </a:stretch>
        </p:blipFill>
        <p:spPr bwMode="auto">
          <a:xfrm>
            <a:off x="5364088" y="3429000"/>
            <a:ext cx="2204864" cy="2204864"/>
          </a:xfrm>
          <a:prstGeom prst="rect">
            <a:avLst/>
          </a:prstGeom>
          <a:noFill/>
        </p:spPr>
      </p:pic>
      <p:pic>
        <p:nvPicPr>
          <p:cNvPr id="1032" name="Picture 8" descr="C:\Users\An\AppData\Local\Microsoft\Windows\Temporary Internet Files\Content.IE5\442K4A9F\MP900414041[1].jpg"/>
          <p:cNvPicPr>
            <a:picLocks noChangeAspect="1" noChangeArrowheads="1"/>
          </p:cNvPicPr>
          <p:nvPr/>
        </p:nvPicPr>
        <p:blipFill>
          <a:blip r:embed="rId7" cstate="print"/>
          <a:srcRect/>
          <a:stretch>
            <a:fillRect/>
          </a:stretch>
        </p:blipFill>
        <p:spPr bwMode="auto">
          <a:xfrm>
            <a:off x="1979712" y="3933056"/>
            <a:ext cx="1276931" cy="1776600"/>
          </a:xfrm>
          <a:prstGeom prst="rect">
            <a:avLst/>
          </a:prstGeom>
          <a:noFill/>
        </p:spPr>
      </p:pic>
      <p:pic>
        <p:nvPicPr>
          <p:cNvPr id="1033" name="Picture 9" descr="C:\Users\An\AppData\Local\Microsoft\Windows\Temporary Internet Files\Content.IE5\AL8F19XS\MC900157393[1].wmf"/>
          <p:cNvPicPr>
            <a:picLocks noChangeAspect="1" noChangeArrowheads="1"/>
          </p:cNvPicPr>
          <p:nvPr/>
        </p:nvPicPr>
        <p:blipFill>
          <a:blip r:embed="rId8" cstate="print"/>
          <a:srcRect/>
          <a:stretch>
            <a:fillRect/>
          </a:stretch>
        </p:blipFill>
        <p:spPr bwMode="auto">
          <a:xfrm>
            <a:off x="3491880" y="4581128"/>
            <a:ext cx="1249983" cy="128408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Protection is......</a:t>
            </a:r>
            <a:endParaRPr lang="en-AU" dirty="0"/>
          </a:p>
        </p:txBody>
      </p:sp>
      <p:sp>
        <p:nvSpPr>
          <p:cNvPr id="3" name="Content Placeholder 2"/>
          <p:cNvSpPr>
            <a:spLocks noGrp="1"/>
          </p:cNvSpPr>
          <p:nvPr>
            <p:ph idx="1"/>
          </p:nvPr>
        </p:nvSpPr>
        <p:spPr/>
        <p:txBody>
          <a:bodyPr/>
          <a:lstStyle/>
          <a:p>
            <a:pPr>
              <a:buNone/>
            </a:pPr>
            <a:r>
              <a:rPr lang="en-AU" dirty="0" smtClean="0"/>
              <a:t>Brainstorm within small groups. (3 mins)</a:t>
            </a:r>
          </a:p>
          <a:p>
            <a:pPr>
              <a:buNone/>
            </a:pPr>
            <a:endParaRPr lang="en-AU" dirty="0"/>
          </a:p>
          <a:p>
            <a:pPr>
              <a:buNone/>
            </a:pPr>
            <a:r>
              <a:rPr lang="en-AU" dirty="0" smtClean="0"/>
              <a:t>Write on board and then into book. </a:t>
            </a:r>
          </a:p>
          <a:p>
            <a:pPr>
              <a:buNone/>
            </a:pPr>
            <a:endParaRPr lang="en-AU" dirty="0"/>
          </a:p>
          <a:p>
            <a:pPr>
              <a:buNone/>
            </a:pPr>
            <a:r>
              <a:rPr lang="en-AU" dirty="0" smtClean="0">
                <a:hlinkClick r:id="rId2"/>
              </a:rPr>
              <a:t>http://www.thefreedictionary.com/protection</a:t>
            </a:r>
            <a:endParaRPr lang="en-AU" dirty="0" smtClean="0"/>
          </a:p>
          <a:p>
            <a:pPr>
              <a:buNone/>
            </a:pPr>
            <a:endParaRPr lang="en-AU" dirty="0"/>
          </a:p>
          <a:p>
            <a:pPr>
              <a:buNone/>
            </a:pPr>
            <a:endParaRPr lang="en-AU" dirty="0"/>
          </a:p>
        </p:txBody>
      </p:sp>
      <p:pic>
        <p:nvPicPr>
          <p:cNvPr id="3074" name="Picture 2" descr="C:\Users\An\AppData\Local\Microsoft\Windows\Temporary Internet Files\Content.IE5\AL8F19XS\MP900448612[1].jpg"/>
          <p:cNvPicPr>
            <a:picLocks noChangeAspect="1" noChangeArrowheads="1"/>
          </p:cNvPicPr>
          <p:nvPr/>
        </p:nvPicPr>
        <p:blipFill>
          <a:blip r:embed="rId3" cstate="print"/>
          <a:srcRect/>
          <a:stretch>
            <a:fillRect/>
          </a:stretch>
        </p:blipFill>
        <p:spPr bwMode="auto">
          <a:xfrm>
            <a:off x="539552" y="5013176"/>
            <a:ext cx="1835696" cy="926320"/>
          </a:xfrm>
          <a:prstGeom prst="rect">
            <a:avLst/>
          </a:prstGeom>
          <a:noFill/>
        </p:spPr>
      </p:pic>
      <p:pic>
        <p:nvPicPr>
          <p:cNvPr id="3075" name="Picture 3" descr="C:\Users\An\AppData\Local\Microsoft\Windows\Temporary Internet Files\Content.IE5\442K4A9F\MP900438530[1].jpg"/>
          <p:cNvPicPr>
            <a:picLocks noChangeAspect="1" noChangeArrowheads="1"/>
          </p:cNvPicPr>
          <p:nvPr/>
        </p:nvPicPr>
        <p:blipFill>
          <a:blip r:embed="rId4" cstate="print"/>
          <a:srcRect/>
          <a:stretch>
            <a:fillRect/>
          </a:stretch>
        </p:blipFill>
        <p:spPr bwMode="auto">
          <a:xfrm>
            <a:off x="5796136" y="4941168"/>
            <a:ext cx="1185455" cy="88965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Care...</a:t>
            </a:r>
            <a:endParaRPr lang="en-AU" dirty="0"/>
          </a:p>
        </p:txBody>
      </p:sp>
      <p:sp>
        <p:nvSpPr>
          <p:cNvPr id="3" name="Content Placeholder 2"/>
          <p:cNvSpPr>
            <a:spLocks noGrp="1"/>
          </p:cNvSpPr>
          <p:nvPr>
            <p:ph idx="1"/>
          </p:nvPr>
        </p:nvSpPr>
        <p:spPr/>
        <p:txBody>
          <a:bodyPr/>
          <a:lstStyle/>
          <a:p>
            <a:r>
              <a:rPr lang="en-AU" dirty="0" smtClean="0"/>
              <a:t>Write the definition of care into your book.</a:t>
            </a:r>
          </a:p>
          <a:p>
            <a:pPr>
              <a:buNone/>
            </a:pPr>
            <a:r>
              <a:rPr lang="en-AU" dirty="0" smtClean="0"/>
              <a:t>“Care is having a liking or fondness for someone or something, showing attention to or looking after someone or something. Care is being concerned about or providing for the well-being and safety of someone or something.”</a:t>
            </a:r>
            <a:endParaRPr lang="en-AU" dirty="0"/>
          </a:p>
        </p:txBody>
      </p:sp>
      <p:pic>
        <p:nvPicPr>
          <p:cNvPr id="2050" name="Picture 2" descr="C:\Users\An\AppData\Local\Microsoft\Windows\Temporary Internet Files\Content.IE5\442K4A9F\MP900400941[1].jpg"/>
          <p:cNvPicPr>
            <a:picLocks noChangeAspect="1" noChangeArrowheads="1"/>
          </p:cNvPicPr>
          <p:nvPr/>
        </p:nvPicPr>
        <p:blipFill>
          <a:blip r:embed="rId2" cstate="print"/>
          <a:srcRect/>
          <a:stretch>
            <a:fillRect/>
          </a:stretch>
        </p:blipFill>
        <p:spPr bwMode="auto">
          <a:xfrm>
            <a:off x="3419872" y="4725144"/>
            <a:ext cx="2220750" cy="1776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2218258"/>
          </a:xfrm>
        </p:spPr>
        <p:txBody>
          <a:bodyPr>
            <a:normAutofit fontScale="90000"/>
          </a:bodyPr>
          <a:lstStyle/>
          <a:p>
            <a:r>
              <a:rPr lang="en-AU" dirty="0" smtClean="0"/>
              <a:t>Write the heading-</a:t>
            </a:r>
            <a:br>
              <a:rPr lang="en-AU" dirty="0" smtClean="0"/>
            </a:br>
            <a:r>
              <a:rPr lang="en-AU" b="1" dirty="0" smtClean="0"/>
              <a:t>People and places with a responsibility to always care for and protect the children they look after</a:t>
            </a:r>
            <a:endParaRPr lang="en-AU" b="1" dirty="0"/>
          </a:p>
        </p:txBody>
      </p:sp>
      <p:sp>
        <p:nvSpPr>
          <p:cNvPr id="3" name="Content Placeholder 2"/>
          <p:cNvSpPr>
            <a:spLocks noGrp="1"/>
          </p:cNvSpPr>
          <p:nvPr>
            <p:ph idx="1"/>
          </p:nvPr>
        </p:nvSpPr>
        <p:spPr/>
        <p:txBody>
          <a:bodyPr/>
          <a:lstStyle/>
          <a:p>
            <a:endParaRPr lang="en-AU" dirty="0" smtClean="0"/>
          </a:p>
          <a:p>
            <a:endParaRPr lang="en-AU" dirty="0" smtClean="0"/>
          </a:p>
          <a:p>
            <a:pPr>
              <a:buNone/>
            </a:pPr>
            <a:r>
              <a:rPr lang="en-AU" dirty="0" smtClean="0"/>
              <a:t>-Care givers (give 5 examples)</a:t>
            </a:r>
          </a:p>
          <a:p>
            <a:pPr>
              <a:buNone/>
            </a:pPr>
            <a:r>
              <a:rPr lang="en-AU" dirty="0" smtClean="0"/>
              <a:t>-Adults who work in community organisations which have children in their care (give 5 examples)</a:t>
            </a:r>
          </a:p>
          <a:p>
            <a:pPr>
              <a:buNone/>
            </a:pPr>
            <a:r>
              <a:rPr lang="en-AU" dirty="0" smtClean="0"/>
              <a:t>-Adults who work in organisations which have children in their care (give 5 examples)</a:t>
            </a:r>
            <a:endParaRPr lang="en-AU" dirty="0"/>
          </a:p>
          <a:p>
            <a:endParaRPr lang="en-AU" dirty="0"/>
          </a:p>
        </p:txBody>
      </p:sp>
      <p:pic>
        <p:nvPicPr>
          <p:cNvPr id="4098" name="Picture 2" descr="C:\Users\An\AppData\Local\Microsoft\Windows\Temporary Internet Files\Content.IE5\AL8F19XS\MC900287080[1].wmf"/>
          <p:cNvPicPr>
            <a:picLocks noChangeAspect="1" noChangeArrowheads="1"/>
          </p:cNvPicPr>
          <p:nvPr/>
        </p:nvPicPr>
        <p:blipFill>
          <a:blip r:embed="rId2" cstate="print"/>
          <a:srcRect/>
          <a:stretch>
            <a:fillRect/>
          </a:stretch>
        </p:blipFill>
        <p:spPr bwMode="auto">
          <a:xfrm>
            <a:off x="251520" y="5797142"/>
            <a:ext cx="957239" cy="106085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200" dirty="0" smtClean="0">
                <a:latin typeface="+mn-lt"/>
                <a:ea typeface="+mn-ea"/>
                <a:cs typeface="+mn-cs"/>
              </a:rPr>
              <a:t>Write the heading-</a:t>
            </a:r>
            <a:br>
              <a:rPr lang="en-AU" sz="3200" dirty="0" smtClean="0">
                <a:latin typeface="+mn-lt"/>
                <a:ea typeface="+mn-ea"/>
                <a:cs typeface="+mn-cs"/>
              </a:rPr>
            </a:br>
            <a:r>
              <a:rPr lang="en-AU" sz="3200" b="1" dirty="0" smtClean="0">
                <a:latin typeface="+mn-lt"/>
                <a:ea typeface="+mn-ea"/>
                <a:cs typeface="+mn-cs"/>
              </a:rPr>
              <a:t>Ways that children may be harmed if care is not provided</a:t>
            </a:r>
            <a:endParaRPr lang="en-AU" sz="3200" b="1" dirty="0">
              <a:latin typeface="+mn-lt"/>
              <a:ea typeface="+mn-ea"/>
              <a:cs typeface="+mn-cs"/>
            </a:endParaRPr>
          </a:p>
        </p:txBody>
      </p:sp>
      <p:sp>
        <p:nvSpPr>
          <p:cNvPr id="3" name="Content Placeholder 2"/>
          <p:cNvSpPr>
            <a:spLocks noGrp="1"/>
          </p:cNvSpPr>
          <p:nvPr>
            <p:ph idx="1"/>
          </p:nvPr>
        </p:nvSpPr>
        <p:spPr/>
        <p:txBody>
          <a:bodyPr/>
          <a:lstStyle/>
          <a:p>
            <a:pPr>
              <a:buNone/>
            </a:pPr>
            <a:r>
              <a:rPr lang="en-AU" dirty="0" smtClean="0"/>
              <a:t>Their bodies may be harmed (physical harm).</a:t>
            </a:r>
          </a:p>
          <a:p>
            <a:pPr>
              <a:buNone/>
            </a:pPr>
            <a:r>
              <a:rPr lang="en-AU" dirty="0" smtClean="0"/>
              <a:t>Their feelings may be harmed (emotional harm).</a:t>
            </a:r>
          </a:p>
          <a:p>
            <a:pPr>
              <a:buNone/>
            </a:pPr>
            <a:r>
              <a:rPr lang="en-AU" dirty="0" smtClean="0"/>
              <a:t>Their thinking may be harmed (mental harm).</a:t>
            </a:r>
          </a:p>
          <a:p>
            <a:pPr>
              <a:buNone/>
            </a:pPr>
            <a:r>
              <a:rPr lang="en-AU" dirty="0" smtClean="0"/>
              <a:t>If harm is not accidental it is abuse.</a:t>
            </a:r>
          </a:p>
          <a:p>
            <a:pPr>
              <a:buNone/>
            </a:pPr>
            <a:endParaRPr lang="en-AU" dirty="0"/>
          </a:p>
          <a:p>
            <a:pPr>
              <a:buNone/>
            </a:pPr>
            <a:endParaRPr lang="en-AU" dirty="0"/>
          </a:p>
        </p:txBody>
      </p:sp>
      <p:pic>
        <p:nvPicPr>
          <p:cNvPr id="5122" name="Picture 2" descr="C:\Users\An\AppData\Local\Microsoft\Windows\Temporary Internet Files\Content.IE5\447B9SP1\MC900334376[1].wmf"/>
          <p:cNvPicPr>
            <a:picLocks noChangeAspect="1" noChangeArrowheads="1"/>
          </p:cNvPicPr>
          <p:nvPr/>
        </p:nvPicPr>
        <p:blipFill>
          <a:blip r:embed="rId2" cstate="print"/>
          <a:srcRect/>
          <a:stretch>
            <a:fillRect/>
          </a:stretch>
        </p:blipFill>
        <p:spPr bwMode="auto">
          <a:xfrm>
            <a:off x="3923928" y="5013176"/>
            <a:ext cx="861365" cy="1023214"/>
          </a:xfrm>
          <a:prstGeom prst="rect">
            <a:avLst/>
          </a:prstGeom>
          <a:noFill/>
        </p:spPr>
      </p:pic>
      <p:pic>
        <p:nvPicPr>
          <p:cNvPr id="5123" name="Picture 3" descr="C:\Users\An\AppData\Local\Microsoft\Windows\Temporary Internet Files\Content.IE5\AL8F19XS\MM900283654[1].gif"/>
          <p:cNvPicPr>
            <a:picLocks noChangeAspect="1" noChangeArrowheads="1" noCrop="1"/>
          </p:cNvPicPr>
          <p:nvPr/>
        </p:nvPicPr>
        <p:blipFill>
          <a:blip r:embed="rId3" cstate="print"/>
          <a:srcRect/>
          <a:stretch>
            <a:fillRect/>
          </a:stretch>
        </p:blipFill>
        <p:spPr bwMode="auto">
          <a:xfrm>
            <a:off x="6228184" y="4725144"/>
            <a:ext cx="790575" cy="857250"/>
          </a:xfrm>
          <a:prstGeom prst="rect">
            <a:avLst/>
          </a:prstGeom>
          <a:noFill/>
        </p:spPr>
      </p:pic>
      <p:pic>
        <p:nvPicPr>
          <p:cNvPr id="5124" name="Picture 4" descr="C:\Users\An\AppData\Local\Microsoft\Windows\Temporary Internet Files\Content.IE5\442K4A9F\MP900414099[1].jpg"/>
          <p:cNvPicPr>
            <a:picLocks noChangeAspect="1" noChangeArrowheads="1"/>
          </p:cNvPicPr>
          <p:nvPr/>
        </p:nvPicPr>
        <p:blipFill>
          <a:blip r:embed="rId4" cstate="print"/>
          <a:srcRect/>
          <a:stretch>
            <a:fillRect/>
          </a:stretch>
        </p:blipFill>
        <p:spPr bwMode="auto">
          <a:xfrm>
            <a:off x="899592" y="3861048"/>
            <a:ext cx="1873122" cy="28083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995120" cy="490066"/>
          </a:xfrm>
        </p:spPr>
        <p:txBody>
          <a:bodyPr>
            <a:normAutofit fontScale="90000"/>
          </a:bodyPr>
          <a:lstStyle/>
          <a:p>
            <a:endParaRPr lang="en-AU"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611560" y="-937100"/>
            <a:ext cx="6172605" cy="7534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Write the definition of Accidental Harm</a:t>
            </a:r>
            <a:endParaRPr lang="en-AU" dirty="0"/>
          </a:p>
        </p:txBody>
      </p:sp>
      <p:sp>
        <p:nvSpPr>
          <p:cNvPr id="3" name="Content Placeholder 2"/>
          <p:cNvSpPr>
            <a:spLocks noGrp="1"/>
          </p:cNvSpPr>
          <p:nvPr>
            <p:ph idx="1"/>
          </p:nvPr>
        </p:nvSpPr>
        <p:spPr/>
        <p:txBody>
          <a:bodyPr/>
          <a:lstStyle/>
          <a:p>
            <a:r>
              <a:rPr lang="en-AU" dirty="0" smtClean="0"/>
              <a:t>Accidental harm is not planned, not done on purpose and is often difficult to avoid. An accident happens by chance and is not usually repeated in the same way to the same person.</a:t>
            </a:r>
            <a:endParaRPr lang="en-AU" dirty="0"/>
          </a:p>
        </p:txBody>
      </p:sp>
      <p:pic>
        <p:nvPicPr>
          <p:cNvPr id="7170" name="Picture 2" descr="C:\Users\An\AppData\Local\Microsoft\Windows\Temporary Internet Files\Content.IE5\442K4A9F\MC900324408[1].wmf"/>
          <p:cNvPicPr>
            <a:picLocks noChangeAspect="1" noChangeArrowheads="1"/>
          </p:cNvPicPr>
          <p:nvPr/>
        </p:nvPicPr>
        <p:blipFill>
          <a:blip r:embed="rId2" cstate="print"/>
          <a:srcRect/>
          <a:stretch>
            <a:fillRect/>
          </a:stretch>
        </p:blipFill>
        <p:spPr bwMode="auto">
          <a:xfrm>
            <a:off x="3635896" y="4077072"/>
            <a:ext cx="1855318" cy="172364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Read the accidental harm scenario. Students to imagine they are the teacher</a:t>
            </a:r>
            <a:endParaRPr lang="en-AU"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896934" y="1700808"/>
            <a:ext cx="7832404" cy="460851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390</Words>
  <Application>Microsoft Office PowerPoint</Application>
  <PresentationFormat>On-screen Show (4:3)</PresentationFormat>
  <Paragraphs>37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Lesson 1 1 hour</vt:lpstr>
      <vt:lpstr>What do these things have in common? What would happen if you did not use these items? </vt:lpstr>
      <vt:lpstr>Protection is......</vt:lpstr>
      <vt:lpstr>Care...</vt:lpstr>
      <vt:lpstr>Write the heading- People and places with a responsibility to always care for and protect the children they look after</vt:lpstr>
      <vt:lpstr>Write the heading- Ways that children may be harmed if care is not provided</vt:lpstr>
      <vt:lpstr>Slide 7</vt:lpstr>
      <vt:lpstr>Write the definition of Accidental Harm</vt:lpstr>
      <vt:lpstr>Read the accidental harm scenario. Students to imagine they are the teacher</vt:lpstr>
      <vt:lpstr>Discussion</vt:lpstr>
      <vt:lpstr>Write the definition of Abuse</vt:lpstr>
      <vt:lpstr>Slide 12</vt:lpstr>
      <vt:lpstr>Slide 13</vt:lpstr>
      <vt:lpstr>Using the example below, write your own advertisement for the job or a parent or a carer.</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1 hour</dc:title>
  <dc:creator>Anna</dc:creator>
  <cp:lastModifiedBy>Anna</cp:lastModifiedBy>
  <cp:revision>2</cp:revision>
  <dcterms:created xsi:type="dcterms:W3CDTF">2012-07-06T02:09:08Z</dcterms:created>
  <dcterms:modified xsi:type="dcterms:W3CDTF">2012-07-06T03:19:13Z</dcterms:modified>
</cp:coreProperties>
</file>